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66" r:id="rId3"/>
    <p:sldId id="257" r:id="rId4"/>
    <p:sldId id="262" r:id="rId5"/>
    <p:sldId id="263" r:id="rId6"/>
    <p:sldId id="277" r:id="rId7"/>
    <p:sldId id="264" r:id="rId8"/>
    <p:sldId id="265" r:id="rId9"/>
    <p:sldId id="267" r:id="rId10"/>
    <p:sldId id="276" r:id="rId11"/>
    <p:sldId id="282" r:id="rId12"/>
    <p:sldId id="283" r:id="rId13"/>
    <p:sldId id="284" r:id="rId14"/>
    <p:sldId id="268" r:id="rId15"/>
    <p:sldId id="269" r:id="rId16"/>
    <p:sldId id="285" r:id="rId17"/>
    <p:sldId id="286" r:id="rId18"/>
    <p:sldId id="287" r:id="rId19"/>
    <p:sldId id="288" r:id="rId20"/>
    <p:sldId id="271" r:id="rId21"/>
    <p:sldId id="272" r:id="rId22"/>
    <p:sldId id="273" r:id="rId23"/>
    <p:sldId id="280" r:id="rId24"/>
    <p:sldId id="281" r:id="rId25"/>
    <p:sldId id="278" r:id="rId26"/>
    <p:sldId id="275" r:id="rId27"/>
    <p:sldId id="274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70" autoAdjust="0"/>
  </p:normalViewPr>
  <p:slideViewPr>
    <p:cSldViewPr>
      <p:cViewPr>
        <p:scale>
          <a:sx n="70" d="100"/>
          <a:sy n="70" d="100"/>
        </p:scale>
        <p:origin x="-137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4E290-B368-43C4-A3C7-FD68E24F02FA}" type="datetimeFigureOut">
              <a:rPr lang="en-US" smtClean="0"/>
              <a:pPr/>
              <a:t>20-Apr-17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4C689-838A-4806-AE8B-6C06EBEFA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62FA-85D8-4146-8872-0F34634D5395}" type="datetime1">
              <a:rPr lang="en-US" smtClean="0"/>
              <a:pPr/>
              <a:t>20-Apr-17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471-20C7-4F90-8629-070BCD8C0092}" type="datetime1">
              <a:rPr lang="en-US" smtClean="0"/>
              <a:pPr/>
              <a:t>20-Apr-17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2FD4-23A5-4368-8FB3-B717ADB597B8}" type="datetime1">
              <a:rPr lang="en-US" smtClean="0"/>
              <a:pPr/>
              <a:t>20-Apr-17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459F-FDD8-4CFD-941E-BACDE23A79AF}" type="datetime1">
              <a:rPr lang="en-US" smtClean="0"/>
              <a:pPr/>
              <a:t>20-Apr-17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8969-B54E-4424-AE3F-0EDD8EF42040}" type="datetime1">
              <a:rPr lang="en-US" smtClean="0"/>
              <a:pPr/>
              <a:t>20-Apr-17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14C3-C7D2-4E66-B66C-9DF937646971}" type="datetime1">
              <a:rPr lang="en-US" smtClean="0"/>
              <a:pPr/>
              <a:t>20-Apr-17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0AC9-EE43-40CC-AC3A-2CDE3337044B}" type="datetime1">
              <a:rPr lang="en-US" smtClean="0"/>
              <a:pPr/>
              <a:t>20-Apr-17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B6BC-8B24-4677-B055-8210704DF987}" type="datetime1">
              <a:rPr lang="en-US" smtClean="0"/>
              <a:pPr/>
              <a:t>20-Apr-17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E134-3D4B-43E7-A96B-4DD4B37331FF}" type="datetime1">
              <a:rPr lang="en-US" smtClean="0"/>
              <a:pPr/>
              <a:t>20-Apr-17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B685-5DC5-4E78-ADB4-0A1E4037C76E}" type="datetime1">
              <a:rPr lang="en-US" smtClean="0"/>
              <a:pPr/>
              <a:t>20-Apr-17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DF56-55CA-4389-93C2-A1452EC9DC6B}" type="datetime1">
              <a:rPr lang="en-US" smtClean="0"/>
              <a:pPr/>
              <a:t>20-Apr-17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3955-F87A-4BE2-A11F-0FD65C90C809}" type="datetime1">
              <a:rPr lang="en-US" smtClean="0"/>
              <a:pPr/>
              <a:t>20-Apr-17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1506" y="6858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143000"/>
          </a:xfrm>
        </p:spPr>
        <p:txBody>
          <a:bodyPr/>
          <a:lstStyle/>
          <a:p>
            <a:r>
              <a:rPr lang="sr-Latn-B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Planned and realised activities </a:t>
            </a:r>
            <a:endParaRPr lang="bs-Latn-BA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2667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1800" smtClean="0">
                <a:solidFill>
                  <a:srgbClr val="002060"/>
                </a:solidFill>
                <a:latin typeface="Book Antiqua" panose="02040602050305030304" pitchFamily="18" charset="0"/>
              </a:rPr>
              <a:t>Milan 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Gocić</a:t>
            </a:r>
          </a:p>
          <a:p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University of Niš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9530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NEO Serbia preventive monitoring/ 20</a:t>
            </a:r>
            <a:r>
              <a:rPr lang="en-GB" sz="1800" baseline="30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April 2017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52800" y="3733800"/>
            <a:ext cx="2325688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dirty="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dirty="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2" name="Picture 11" descr="http://rewbc.ni.ac.rs/wp-content/uploads/2016/02/University-NI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100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1" name="Picture 10" descr="IMG_20170403_134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1752600"/>
            <a:ext cx="7542782" cy="4242816"/>
          </a:xfrm>
          <a:prstGeom prst="rect">
            <a:avLst/>
          </a:prstGeom>
        </p:spPr>
      </p:pic>
      <p:pic>
        <p:nvPicPr>
          <p:cNvPr id="14" name="Picture 13" descr="IMG_20170403_1336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7816" y="1752600"/>
            <a:ext cx="7542784" cy="4242816"/>
          </a:xfrm>
          <a:prstGeom prst="rect">
            <a:avLst/>
          </a:prstGeom>
        </p:spPr>
      </p:pic>
      <p:pic>
        <p:nvPicPr>
          <p:cNvPr id="10" name="Picture 9" descr="IMG_20170403_1343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1776413"/>
            <a:ext cx="7543800" cy="42433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Targeted written material</a:t>
            </a:r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organisational websites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" name="Picture 9" descr="KPA webs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890116"/>
            <a:ext cx="2438400" cy="2967884"/>
          </a:xfrm>
          <a:prstGeom prst="rect">
            <a:avLst/>
          </a:prstGeom>
        </p:spPr>
      </p:pic>
      <p:pic>
        <p:nvPicPr>
          <p:cNvPr id="11" name="Picture 10" descr="TCASU websit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1981200"/>
            <a:ext cx="3050400" cy="22098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981200"/>
            <a:ext cx="487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648200"/>
            <a:ext cx="411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Social networks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76400"/>
            <a:ext cx="64674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38600" y="3600450"/>
            <a:ext cx="48768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Google analytics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981200"/>
            <a:ext cx="6553200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724400"/>
            <a:ext cx="830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49362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WP7 – to do list</a:t>
            </a:r>
            <a:b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Exploitation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2900708"/>
              </p:ext>
            </p:extLst>
          </p:nvPr>
        </p:nvGraphicFramePr>
        <p:xfrm>
          <a:off x="533400" y="2301241"/>
          <a:ext cx="7994316" cy="126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  <a:gridCol w="1593516"/>
              </a:tblGrid>
              <a:tr h="43709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dirty="0" smtClean="0"/>
                        <a:t>Creation of sustainability plan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7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Sustainability plan created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UNI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all institutions 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March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u="none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en-US" sz="1600" b="1" u="none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49362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WP8 – to do list</a:t>
            </a:r>
            <a:b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Project management 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2900708"/>
              </p:ext>
            </p:extLst>
          </p:nvPr>
        </p:nvGraphicFramePr>
        <p:xfrm>
          <a:off x="533400" y="2301241"/>
          <a:ext cx="8153400" cy="4353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5025"/>
                <a:gridCol w="1858375"/>
              </a:tblGrid>
              <a:tr h="38099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olidFill>
                            <a:schemeClr val="bg1"/>
                          </a:solidFill>
                        </a:rPr>
                        <a:t>8.1</a:t>
                      </a:r>
                      <a:r>
                        <a:rPr lang="en-GB" sz="1800" b="1" dirty="0" smtClean="0"/>
                        <a:t> Kick-off meeting </a:t>
                      </a:r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Minutes of the meeting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UNI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all institutions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November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u="none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en-US" sz="1600" b="1" u="none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="1" dirty="0" smtClean="0">
                          <a:solidFill>
                            <a:schemeClr val="bg1"/>
                          </a:solidFill>
                        </a:rPr>
                        <a:t>8.2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 Regular Steering Committee and Project Management meetings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Minutes of the meeting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UNI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all institutions (first: BOKU April 2017, second: UNIME September 2017)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October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 progress</a:t>
                      </a: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281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8.3 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Development of guidelines on the project management and reporting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9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Guidelines on the project management and reporting created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UNI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all institutions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March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u="none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en-US" sz="1600" b="1" u="none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3709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8.4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Day-to-day coordination of project activities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94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 correspondence 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UNI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all institutions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October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 progress</a:t>
                      </a: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sr-Latn-R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Quality assurance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sr-Latn-RS" sz="2800" dirty="0" smtClean="0"/>
              <a:t> Work package self-assessment report (March and September)</a:t>
            </a: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sr-Latn-RS" sz="2800" dirty="0" smtClean="0"/>
              <a:t> Partner self-assessment report (September)</a:t>
            </a: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sr-Latn-RS" sz="2800" dirty="0" smtClean="0"/>
              <a:t> Check list for review deliverables</a:t>
            </a: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sr-Latn-RS" sz="2800" dirty="0" smtClean="0"/>
              <a:t> Internal project quality evaluation report (September)</a:t>
            </a: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sr-Latn-RS" sz="2800" dirty="0" smtClean="0"/>
              <a:t> Self-evaluation report of training</a:t>
            </a: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sr-Latn-RS" sz="2800" dirty="0" smtClean="0"/>
              <a:t> Self-evaluation report of master curiculum</a:t>
            </a: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sr-Latn-RS" sz="2800" dirty="0" smtClean="0"/>
              <a:t> Risk monitoring</a:t>
            </a: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sr-Latn-RS" sz="2800" dirty="0" smtClean="0"/>
              <a:t> Staff mobility report</a:t>
            </a: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sr-Latn-RS" sz="2800" dirty="0" smtClean="0"/>
              <a:t> Student mobility report</a:t>
            </a:r>
          </a:p>
          <a:p>
            <a:pPr marL="0" indent="0">
              <a:spcBef>
                <a:spcPts val="0"/>
              </a:spcBef>
              <a:buFontTx/>
              <a:buChar char="-"/>
              <a:defRPr/>
            </a:pPr>
            <a:r>
              <a:rPr lang="sr-Latn-RS" sz="2800" dirty="0" smtClean="0"/>
              <a:t> Work progress report (each 3 months)</a:t>
            </a:r>
            <a:endParaRPr lang="en-US" sz="2800" dirty="0" smtClean="0"/>
          </a:p>
          <a:p>
            <a:pPr algn="just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sr-Latn-R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Documentation monitoring</a:t>
            </a:r>
            <a:br>
              <a:rPr lang="sr-Latn-R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sr-Latn-R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Evidence of documents submission-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600200"/>
            <a:ext cx="89058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sr-Latn-R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Documentation monitoring</a:t>
            </a:r>
            <a:br>
              <a:rPr lang="sr-Latn-R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sr-Latn-R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Evidence of deliverables submission-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66875"/>
            <a:ext cx="84201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sr-Latn-R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Documentation monitoring</a:t>
            </a:r>
            <a:r>
              <a:rPr lang="sr-Latn-R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sr-Latn-R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sr-Latn-R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Evidence of trainings, workshop, study visits, meetings-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" y="1657350"/>
            <a:ext cx="82962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4" y="1219203"/>
          <a:ext cx="8839196" cy="54254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1267"/>
                <a:gridCol w="2851532"/>
                <a:gridCol w="634383"/>
                <a:gridCol w="404032"/>
                <a:gridCol w="404637"/>
                <a:gridCol w="404032"/>
                <a:gridCol w="404637"/>
                <a:gridCol w="404032"/>
                <a:gridCol w="404637"/>
                <a:gridCol w="404032"/>
                <a:gridCol w="404637"/>
                <a:gridCol w="404032"/>
                <a:gridCol w="404637"/>
                <a:gridCol w="404032"/>
                <a:gridCol w="404637"/>
              </a:tblGrid>
              <a:tr h="7839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Activities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Total duration</a:t>
                      </a:r>
                      <a:endParaRPr lang="en-US" sz="7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(number of weeks)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M1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M2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M3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M4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M5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M6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M7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M8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M9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M10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M11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/>
                        <a:t>M12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587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nn-NO" sz="700" b="1" dirty="0"/>
                        <a:t>Ref.nr/</a:t>
                      </a:r>
                      <a:endParaRPr lang="en-US" sz="700" b="1" dirty="0"/>
                    </a:p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nn-NO" sz="700" b="1" dirty="0"/>
                        <a:t>Sub-ref</a:t>
                      </a:r>
                      <a:endParaRPr lang="en-US" sz="700" b="1" dirty="0"/>
                    </a:p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nn-NO" sz="700" b="1" dirty="0"/>
                        <a:t>nr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700" b="1" dirty="0"/>
                        <a:t>Title</a:t>
                      </a:r>
                      <a:endParaRPr lang="en-US" sz="7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37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1.1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Identification of natural disasters to be managed in WB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18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</a:tr>
              <a:tr h="76197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1.2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Introduction with established practices in EU countries for NDRM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18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</a:tr>
              <a:tr h="60957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1.3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Workshop on master curricula best practices in EU countries 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11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3=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4=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4X=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</a:tr>
              <a:tr h="180266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2.1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Development of aims, specific competencies and learning competencies of master curricula in WB HEIs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11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2X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2X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2X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2X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3X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2.2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Development of courses content and syllabi 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26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4X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4X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4X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4X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4X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</a:tr>
              <a:tr h="113601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2.3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Training of teaching staff for innovative teaching methods 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9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2=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</a:tr>
              <a:tr h="76200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2.4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Providing of students’ internships positions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1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</a:tr>
              <a:tr h="152400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2.5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Harmonization of teaching environment with EU best practices and purchasing of laboratory equipment and literature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11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</a:tr>
              <a:tr h="81422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3.1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 smtClean="0"/>
                        <a:t>Surveillance </a:t>
                      </a:r>
                      <a:r>
                        <a:rPr lang="en-GB" sz="800" b="1" dirty="0"/>
                        <a:t>of citizens’ and public sector awareness regarding natural disasters 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16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2X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4X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4X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</a:tr>
              <a:tr h="48331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3.2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Study visits and analysis of courses best practices in EU countries  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9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2=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</a:tr>
              <a:tr h="167640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3.3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Development of trainings’ content corresponding educational materials and selection of teaching staff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9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3X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/>
                </a:tc>
              </a:tr>
              <a:tr h="112782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4.1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Defining of admission requirements and enrolment of students 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4.2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Implementation of master curricula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4.3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Implementation of students’ internships 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8342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4.4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Implementation of trainings for citizens and public sector</a:t>
                      </a:r>
                      <a:endParaRPr lang="en-US" sz="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4.5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Self-evaluation of master curricula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5316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4.6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Self-evaluation of trainings for citizens and public sector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0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5.1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Regular Quality Assurance </a:t>
                      </a:r>
                      <a:r>
                        <a:rPr lang="en-GB" sz="800" b="1" dirty="0" smtClean="0"/>
                        <a:t>Committee</a:t>
                      </a:r>
                      <a:r>
                        <a:rPr lang="sr-Latn-RS" sz="800" b="1" dirty="0" smtClean="0"/>
                        <a:t> </a:t>
                      </a:r>
                      <a:r>
                        <a:rPr lang="en-GB" sz="800" b="1" dirty="0" smtClean="0"/>
                        <a:t>meetings 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5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3X=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5.2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Development of the quality control plan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6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5.3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Conduct external review of the project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5.4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External financial control 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5.5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Inter-project coaching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0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7255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6.1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Creation of the dissemination plan for the project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6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4415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6.2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Development and maintenance of project website and creation of promotional materials and campaigns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10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6.3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Promotional activity for student enrolment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6.4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Promotional activity for trainings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X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X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7.1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Creation of sustainability plan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6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7.2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Accreditation of master curricula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284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7.3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Realization of student and staff </a:t>
                      </a:r>
                      <a:r>
                        <a:rPr lang="en-GB" sz="800" b="1" dirty="0" err="1"/>
                        <a:t>mobilities</a:t>
                      </a:r>
                      <a:r>
                        <a:rPr lang="en-GB" sz="800" b="1" dirty="0"/>
                        <a:t> between WB and EU partners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8.1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Kick-off meeting 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3X=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015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8.2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Regular Steering Committee and Project Management meetings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5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3X=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775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8.3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Development of guidelines on the project management and reporting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6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/>
                        <a:t>8.4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Day-to-day coordination of project activities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/>
                        <a:t>15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/>
                        <a:t>2X=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/>
                        <a:t>2X=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/>
                        <a:t>2X=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/>
                        <a:t>2X=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/>
                        <a:t>2X=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/>
                        <a:t>2X=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/>
                        <a:t>2X=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/>
                        <a:t>2X=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/>
                        <a:t>2X=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/>
                        <a:t>2X=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3229">
                <a:tc>
                  <a:txBody>
                    <a:bodyPr/>
                    <a:lstStyle/>
                    <a:p>
                      <a:pPr marL="252095" indent="-252095" algn="ctr">
                        <a:spcAft>
                          <a:spcPts val="0"/>
                        </a:spcAft>
                        <a:tabLst>
                          <a:tab pos="252095" algn="l"/>
                        </a:tabLst>
                      </a:pPr>
                      <a:r>
                        <a:rPr lang="en-GB" sz="800" dirty="0"/>
                        <a:t>8.5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b="1" dirty="0"/>
                        <a:t>Submission of interim and final reports</a:t>
                      </a:r>
                      <a:endParaRPr lang="en-US" sz="800" b="1" dirty="0">
                        <a:solidFill>
                          <a:srgbClr val="000000"/>
                        </a:solidFill>
                        <a:latin typeface="Myriad Pro"/>
                        <a:ea typeface="Times New Roman"/>
                        <a:cs typeface="Myriad Pro"/>
                      </a:endParaRPr>
                    </a:p>
                  </a:txBody>
                  <a:tcPr marL="14843" marR="1484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/>
                        <a:t>0</a:t>
                      </a: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4843" marR="1484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444500"/>
          </a:xfrm>
        </p:spPr>
        <p:txBody>
          <a:bodyPr>
            <a:normAutofit fontScale="90000"/>
          </a:bodyPr>
          <a:lstStyle/>
          <a:p>
            <a:r>
              <a:rPr lang="bs-Latn-BA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Workplan for project year 1</a:t>
            </a:r>
            <a:endParaRPr lang="bs-Latn-BA" sz="2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Picture 12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4" name="Picture 13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sr-Latn-R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Reports to coordinator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b="1" dirty="0" smtClean="0"/>
              <a:t>Report from the Kick-off meeting </a:t>
            </a:r>
            <a:endParaRPr lang="sr-Latn-RS" sz="2800" b="1" dirty="0" smtClean="0"/>
          </a:p>
          <a:p>
            <a:pPr algn="just"/>
            <a:r>
              <a:rPr lang="en-US" sz="2800" b="1" dirty="0" smtClean="0"/>
              <a:t>Reports from the meetings of the </a:t>
            </a:r>
            <a:r>
              <a:rPr lang="sr-Latn-RS" sz="2800" b="1" dirty="0" smtClean="0"/>
              <a:t>SC, PMC, QAC</a:t>
            </a:r>
            <a:r>
              <a:rPr lang="en-US" sz="2800" b="1" dirty="0" smtClean="0"/>
              <a:t> </a:t>
            </a:r>
            <a:r>
              <a:rPr lang="en-US" sz="2800" dirty="0" smtClean="0"/>
              <a:t>to be done by the host institution (</a:t>
            </a:r>
            <a:r>
              <a:rPr lang="sr-Latn-RS" sz="2800" dirty="0" smtClean="0"/>
              <a:t>2 per year</a:t>
            </a:r>
            <a:r>
              <a:rPr lang="en-US" sz="2800" dirty="0" smtClean="0"/>
              <a:t>) </a:t>
            </a:r>
            <a:endParaRPr lang="sr-Latn-RS" sz="2800" dirty="0" smtClean="0"/>
          </a:p>
          <a:p>
            <a:pPr algn="just"/>
            <a:r>
              <a:rPr lang="en-US" sz="2800" b="1" dirty="0" smtClean="0"/>
              <a:t>Reports from the study visits and workshop </a:t>
            </a:r>
            <a:r>
              <a:rPr lang="en-US" sz="2800" dirty="0" smtClean="0"/>
              <a:t>to be done by the host institution (</a:t>
            </a:r>
            <a:r>
              <a:rPr lang="sr-Latn-RS" sz="2800" dirty="0" smtClean="0"/>
              <a:t>6</a:t>
            </a:r>
            <a:r>
              <a:rPr lang="en-US" sz="2800" dirty="0" smtClean="0"/>
              <a:t> reports in total) </a:t>
            </a:r>
            <a:endParaRPr lang="sr-Latn-RS" sz="2800" dirty="0" smtClean="0"/>
          </a:p>
          <a:p>
            <a:pPr algn="just"/>
            <a:r>
              <a:rPr lang="en-US" sz="2800" b="1" dirty="0" smtClean="0"/>
              <a:t>Reports from staff training sessions </a:t>
            </a:r>
            <a:r>
              <a:rPr lang="en-US" sz="2800" dirty="0" smtClean="0"/>
              <a:t>(5 reports in total - each one from the EU trainers) </a:t>
            </a:r>
            <a:endParaRPr lang="sr-Latn-RS" sz="2800" dirty="0" smtClean="0"/>
          </a:p>
          <a:p>
            <a:pPr algn="just"/>
            <a:r>
              <a:rPr lang="en-US" sz="2800" b="1" dirty="0" smtClean="0"/>
              <a:t>Activity reports </a:t>
            </a:r>
            <a:r>
              <a:rPr lang="en-US" sz="2800" dirty="0" smtClean="0"/>
              <a:t>- each partner in the project will sent these on </a:t>
            </a:r>
            <a:r>
              <a:rPr lang="en-US" sz="2800" b="1" dirty="0" smtClean="0"/>
              <a:t>every </a:t>
            </a:r>
            <a:r>
              <a:rPr lang="sr-Latn-RS" sz="2800" b="1" dirty="0" smtClean="0"/>
              <a:t>3</a:t>
            </a:r>
            <a:r>
              <a:rPr lang="en-US" sz="2800" b="1" dirty="0" smtClean="0"/>
              <a:t> months </a:t>
            </a:r>
            <a:r>
              <a:rPr lang="en-US" sz="2800" dirty="0" smtClean="0"/>
              <a:t>during the project implementation.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4562"/>
            <a:ext cx="8229600" cy="579438"/>
          </a:xfrm>
        </p:spPr>
        <p:txBody>
          <a:bodyPr>
            <a:noAutofit/>
          </a:bodyPr>
          <a:lstStyle/>
          <a:p>
            <a:r>
              <a:rPr lang="sr-Latn-R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Reports to coordinator</a:t>
            </a:r>
            <a:endParaRPr lang="en-US" sz="3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2667000"/>
          <a:ext cx="7848599" cy="158674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709534"/>
                <a:gridCol w="3139065"/>
              </a:tblGrid>
              <a:tr h="3201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b="1" dirty="0"/>
                        <a:t>Partner’s Financial Report </a:t>
                      </a:r>
                      <a:r>
                        <a:rPr lang="en-US" dirty="0"/>
                        <a:t>delivered to coordinator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dirty="0"/>
                        <a:t>1st report </a:t>
                      </a:r>
                      <a:r>
                        <a:rPr lang="en-GB" dirty="0" smtClean="0"/>
                        <a:t>–</a:t>
                      </a:r>
                      <a:r>
                        <a:rPr lang="sr-Latn-RS" dirty="0" smtClean="0"/>
                        <a:t> April </a:t>
                      </a:r>
                      <a:r>
                        <a:rPr lang="en-GB" dirty="0" smtClean="0"/>
                        <a:t>2017</a:t>
                      </a:r>
                      <a:endParaRPr lang="en-US" dirty="0"/>
                    </a:p>
                  </a:txBody>
                  <a:tcPr marL="68580" marR="68580" marT="0" marB="0" anchor="ctr"/>
                </a:tc>
              </a:tr>
              <a:tr h="32017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dirty="0"/>
                        <a:t>2nd report – </a:t>
                      </a:r>
                      <a:r>
                        <a:rPr lang="sr-Latn-RS" dirty="0" smtClean="0"/>
                        <a:t>October </a:t>
                      </a:r>
                      <a:r>
                        <a:rPr lang="en-GB" dirty="0" smtClean="0"/>
                        <a:t>2017</a:t>
                      </a:r>
                      <a:endParaRPr lang="en-US" dirty="0"/>
                    </a:p>
                  </a:txBody>
                  <a:tcPr marL="68580" marR="68580" marT="0" marB="0" anchor="ctr"/>
                </a:tc>
              </a:tr>
              <a:tr h="3201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b="1" dirty="0"/>
                        <a:t>Partner’s Technical </a:t>
                      </a:r>
                      <a:r>
                        <a:rPr lang="sr-Latn-RS" b="1" dirty="0" smtClean="0"/>
                        <a:t>R</a:t>
                      </a:r>
                      <a:r>
                        <a:rPr lang="en-US" b="1" dirty="0" err="1" smtClean="0"/>
                        <a:t>eport</a:t>
                      </a:r>
                      <a:r>
                        <a:rPr lang="en-US" b="1" dirty="0" smtClean="0"/>
                        <a:t> </a:t>
                      </a:r>
                      <a:r>
                        <a:rPr lang="en-US" dirty="0"/>
                        <a:t>on the implementation of the project delivered to coordinator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dirty="0"/>
                        <a:t>1st report – </a:t>
                      </a:r>
                      <a:r>
                        <a:rPr lang="sr-Latn-RS" dirty="0" smtClean="0"/>
                        <a:t>April </a:t>
                      </a:r>
                      <a:r>
                        <a:rPr lang="en-GB" dirty="0" smtClean="0"/>
                        <a:t>2017</a:t>
                      </a:r>
                      <a:endParaRPr lang="en-US" dirty="0"/>
                    </a:p>
                  </a:txBody>
                  <a:tcPr marL="68580" marR="68580" marT="0" marB="0" anchor="ctr"/>
                </a:tc>
              </a:tr>
              <a:tr h="32017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dirty="0"/>
                        <a:t>2nd report – </a:t>
                      </a:r>
                      <a:r>
                        <a:rPr lang="sr-Latn-RS" dirty="0" smtClean="0"/>
                        <a:t>October </a:t>
                      </a:r>
                      <a:r>
                        <a:rPr lang="en-GB" dirty="0" smtClean="0"/>
                        <a:t>2017</a:t>
                      </a:r>
                      <a:endParaRPr lang="en-US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sr-Latn-R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Administrative and financial issues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sr-Latn-RS" sz="2200" dirty="0" smtClean="0"/>
              <a:t>Grant Agreement – </a:t>
            </a:r>
            <a:r>
              <a:rPr lang="sr-Latn-RS" sz="2200" dirty="0" smtClean="0">
                <a:solidFill>
                  <a:srgbClr val="00B050"/>
                </a:solidFill>
              </a:rPr>
              <a:t>signed (17 November 2016)</a:t>
            </a:r>
          </a:p>
          <a:p>
            <a:pPr algn="just"/>
            <a:r>
              <a:rPr lang="sr-Latn-RS" sz="2200" dirty="0" smtClean="0"/>
              <a:t>Partnership Agreement – </a:t>
            </a:r>
            <a:r>
              <a:rPr lang="sr-Latn-RS" sz="2200" dirty="0" smtClean="0">
                <a:solidFill>
                  <a:srgbClr val="00B050"/>
                </a:solidFill>
              </a:rPr>
              <a:t>signed (December – March) and sent to EACEA (14 March 2017)</a:t>
            </a:r>
          </a:p>
          <a:p>
            <a:pPr algn="just"/>
            <a:r>
              <a:rPr lang="sr-Latn-RS" sz="2200" dirty="0" smtClean="0"/>
              <a:t>Coordinator contact person – </a:t>
            </a:r>
            <a:r>
              <a:rPr lang="sr-Latn-RS" sz="2200" dirty="0" smtClean="0">
                <a:solidFill>
                  <a:srgbClr val="00B050"/>
                </a:solidFill>
              </a:rPr>
              <a:t>changed (08 February 2017)</a:t>
            </a:r>
          </a:p>
          <a:p>
            <a:pPr algn="just"/>
            <a:r>
              <a:rPr lang="sr-Latn-RS" sz="2200" dirty="0" smtClean="0"/>
              <a:t>Robert Gordon University w</a:t>
            </a:r>
            <a:r>
              <a:rPr lang="en-US" sz="2200" dirty="0" err="1" smtClean="0"/>
              <a:t>ithdrawal</a:t>
            </a:r>
            <a:r>
              <a:rPr lang="sr-Latn-RS" sz="2200" dirty="0" smtClean="0"/>
              <a:t> – </a:t>
            </a:r>
            <a:r>
              <a:rPr lang="sr-Latn-RS" sz="2200" dirty="0" smtClean="0">
                <a:solidFill>
                  <a:srgbClr val="00B050"/>
                </a:solidFill>
              </a:rPr>
              <a:t>done (23 February 2017)</a:t>
            </a:r>
          </a:p>
          <a:p>
            <a:pPr algn="just"/>
            <a:r>
              <a:rPr lang="en-US" sz="2200" dirty="0" smtClean="0"/>
              <a:t>VAT Certificate that </a:t>
            </a:r>
            <a:r>
              <a:rPr lang="sr-Latn-RS" sz="2200" dirty="0" smtClean="0"/>
              <a:t>can be </a:t>
            </a:r>
            <a:r>
              <a:rPr lang="en-US" sz="2200" dirty="0" smtClean="0"/>
              <a:t>use</a:t>
            </a:r>
            <a:r>
              <a:rPr lang="sr-Latn-RS" sz="2200" dirty="0" smtClean="0"/>
              <a:t>d</a:t>
            </a:r>
            <a:r>
              <a:rPr lang="en-US" sz="2200" dirty="0" smtClean="0"/>
              <a:t> in order to request a tax exemption for the purchase of equipment or services</a:t>
            </a:r>
            <a:r>
              <a:rPr lang="sr-Latn-RS" sz="2200" dirty="0" smtClean="0"/>
              <a:t> - </a:t>
            </a:r>
            <a:r>
              <a:rPr lang="sr-Latn-RS" sz="2200" dirty="0" smtClean="0">
                <a:solidFill>
                  <a:srgbClr val="00B050"/>
                </a:solidFill>
              </a:rPr>
              <a:t>obtained (03 March 2017)</a:t>
            </a:r>
          </a:p>
          <a:p>
            <a:pPr algn="just"/>
            <a:r>
              <a:rPr lang="sr-Latn-RS" sz="2200" dirty="0" smtClean="0"/>
              <a:t>Amendment to Partnership Agreement - </a:t>
            </a:r>
            <a:r>
              <a:rPr lang="sr-Latn-RS" sz="2200" dirty="0" smtClean="0">
                <a:solidFill>
                  <a:srgbClr val="00B050"/>
                </a:solidFill>
              </a:rPr>
              <a:t>done  (03 March 2017)</a:t>
            </a:r>
          </a:p>
          <a:p>
            <a:pPr algn="just"/>
            <a:r>
              <a:rPr lang="sr-Latn-RS" sz="2200" dirty="0" smtClean="0"/>
              <a:t>First instalment of</a:t>
            </a:r>
            <a:r>
              <a:rPr lang="en-GB" sz="2200" dirty="0" smtClean="0"/>
              <a:t> first pre-financing </a:t>
            </a:r>
            <a:r>
              <a:rPr lang="sr-Latn-RS" sz="2200" dirty="0" smtClean="0"/>
              <a:t> - </a:t>
            </a:r>
            <a:r>
              <a:rPr lang="sr-Latn-RS" sz="2200" dirty="0" smtClean="0">
                <a:solidFill>
                  <a:srgbClr val="00B050"/>
                </a:solidFill>
              </a:rPr>
              <a:t>done (March 2017)</a:t>
            </a:r>
          </a:p>
          <a:p>
            <a:pPr algn="just"/>
            <a:endParaRPr lang="sr-Latn-RS" sz="2200" dirty="0" smtClean="0">
              <a:solidFill>
                <a:srgbClr val="00B050"/>
              </a:solidFill>
            </a:endParaRPr>
          </a:p>
          <a:p>
            <a:pPr algn="just"/>
            <a:r>
              <a:rPr lang="en-US" sz="2200" dirty="0" smtClean="0"/>
              <a:t>Request for an amendment to the partnership composition by changing one beneficiary by the other</a:t>
            </a:r>
            <a:r>
              <a:rPr lang="sr-Latn-RS" sz="2200" dirty="0" smtClean="0"/>
              <a:t> (VSUP -&gt; University of Banja Luka) – </a:t>
            </a:r>
            <a:r>
              <a:rPr lang="sr-Latn-RS" sz="2200" dirty="0" smtClean="0">
                <a:solidFill>
                  <a:srgbClr val="00B050"/>
                </a:solidFill>
              </a:rPr>
              <a:t>will be done </a:t>
            </a:r>
            <a:endParaRPr lang="sr-Latn-RS" sz="2200" dirty="0" smtClean="0"/>
          </a:p>
          <a:p>
            <a:pPr algn="just"/>
            <a:endParaRPr lang="sr-Latn-R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sr-Latn-R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Money transfer to partners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1524000"/>
          <a:ext cx="8458200" cy="4709048"/>
        </p:xfrm>
        <a:graphic>
          <a:graphicData uri="http://schemas.openxmlformats.org/drawingml/2006/table">
            <a:tbl>
              <a:tblPr/>
              <a:tblGrid>
                <a:gridCol w="507174"/>
                <a:gridCol w="3683826"/>
                <a:gridCol w="762000"/>
                <a:gridCol w="914400"/>
                <a:gridCol w="762000"/>
                <a:gridCol w="838200"/>
                <a:gridCol w="990600"/>
              </a:tblGrid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Code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Partner name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Acronym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Total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01/2017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Percentage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Date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University of Nis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UNI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364,529.00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53,569.00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14.70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University of Natural Resources and Life Sciences, Vienna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BOKU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66,453.00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16,188.25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24.36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20-Mar-17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Middlesex University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MUHEC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59,081.00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14,392.75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24.36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22-Mar-17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Academy of Criminalistics and Police Studies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KPA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119,996.00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10,906.50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9.09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08-Mar-17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University of Pristina in Kosovska Mitrovica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UPKM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111,248.00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9,167.00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8.24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07-Apr-17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University of Sarajevo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UNSA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132,591.00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14,906.50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11.24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20-Mar-17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Republic of Srpska, Ministry of Interior, Police College, Department for police education, Banja Luka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VSUP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80,969.00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0.00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Technical College of Applied Sciences Urosevac with temporary seat in Leposavic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TCASU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66,469.00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2,852.25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4.29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08-Mar-17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University of Messina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UNIME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65,134.00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15,586.00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23.93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20-Mar-17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P10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Óbuda University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OE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34,436.00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7,581.50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22.02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20-Mar-17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P11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University of Defence in Belgrade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UNID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104,314.00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7,107.25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6.81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15-Mar-17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P12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Technical University of Crete, Chania, Greece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TUC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40,526.00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9,056.50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22.35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20-Mar-17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5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1,245,746.00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161,313.50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12.95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sr-Latn-R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Financial report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1524000"/>
          <a:ext cx="8458200" cy="4842343"/>
        </p:xfrm>
        <a:graphic>
          <a:graphicData uri="http://schemas.openxmlformats.org/drawingml/2006/table">
            <a:tbl>
              <a:tblPr/>
              <a:tblGrid>
                <a:gridCol w="507174"/>
                <a:gridCol w="3683826"/>
                <a:gridCol w="762000"/>
                <a:gridCol w="914400"/>
                <a:gridCol w="762000"/>
                <a:gridCol w="838200"/>
                <a:gridCol w="990600"/>
              </a:tblGrid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Code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Partner 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Acronym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01/2017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18-Apr-17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Percentage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University of Nis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UNI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364,529.00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53,569.00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31,004.32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57.88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University of Natural Resources and Life Sciences, Vienna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BOKU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66,453.00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16,188.25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13,852.00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85.57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Middlesex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MUHEC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59,081.00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14,392.75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Academy of Criminalistics and Police Studies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KPA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119,996.00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10,906.50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University of Pristina in Kosovska Mitrovica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UPKM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111,248.00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9,167.00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University of Sarajevo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UNSA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132,591.00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14,906.50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Republic of Srpska, Ministry of Interior, Police College, Department for police education, Banja Luka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VSUP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80,969.00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Technical College of Applied Sciences Urosevac with temporary seat in Leposavic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TCASU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66,469.00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2,852.25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University of Messina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UNIME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65,134.00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15,586.00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Óbuda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OE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34,436.00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7,581.50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University of Defence in Belgrade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UNID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104,314.00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7,107.25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P12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Technical University of Crete, Chania, Greece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TUC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40,526.00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9,056.50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5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Total in percentage: 3.6%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1,245,746.00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161,313.50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44,856.32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27.81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sr-Latn-R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Project issues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sr-Latn-RS" sz="2400" dirty="0" smtClean="0"/>
              <a:t>Visual identity: </a:t>
            </a:r>
            <a:r>
              <a:rPr lang="en-US" sz="2400" dirty="0" smtClean="0"/>
              <a:t>project logo, </a:t>
            </a:r>
            <a:r>
              <a:rPr lang="sr-Latn-RS" sz="2400" dirty="0" smtClean="0"/>
              <a:t>promotiaonal material, </a:t>
            </a:r>
            <a:r>
              <a:rPr lang="en-US" sz="2400" dirty="0" smtClean="0"/>
              <a:t>project web site</a:t>
            </a:r>
            <a:r>
              <a:rPr lang="sr-Latn-RS" sz="2400" dirty="0" smtClean="0"/>
              <a:t>, project platform</a:t>
            </a:r>
            <a:r>
              <a:rPr lang="en-US" sz="2400" dirty="0" smtClean="0"/>
              <a:t> </a:t>
            </a:r>
            <a:r>
              <a:rPr lang="sr-Latn-RS" sz="2400" dirty="0" smtClean="0"/>
              <a:t>– </a:t>
            </a:r>
            <a:r>
              <a:rPr lang="sr-Latn-RS" sz="2400" dirty="0" smtClean="0">
                <a:solidFill>
                  <a:srgbClr val="00B050"/>
                </a:solidFill>
              </a:rPr>
              <a:t>created (December 2016)</a:t>
            </a:r>
          </a:p>
          <a:p>
            <a:pPr algn="just"/>
            <a:r>
              <a:rPr lang="en-US" sz="2400" dirty="0" smtClean="0"/>
              <a:t>Kick-off meeting</a:t>
            </a:r>
            <a:r>
              <a:rPr lang="sr-Latn-RS" sz="2400" dirty="0" smtClean="0"/>
              <a:t> -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organised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sr-Latn-RS" sz="2400" dirty="0" smtClean="0">
                <a:solidFill>
                  <a:srgbClr val="00B050"/>
                </a:solidFill>
              </a:rPr>
              <a:t>(14-16 December 2016)</a:t>
            </a:r>
          </a:p>
          <a:p>
            <a:pPr algn="just"/>
            <a:r>
              <a:rPr lang="sr-Latn-RS" sz="2400" dirty="0" smtClean="0"/>
              <a:t>Minutes on the k</a:t>
            </a:r>
            <a:r>
              <a:rPr lang="en-US" sz="2400" dirty="0" err="1" smtClean="0"/>
              <a:t>ick</a:t>
            </a:r>
            <a:r>
              <a:rPr lang="en-US" sz="2400" dirty="0" smtClean="0"/>
              <a:t>-off meeting</a:t>
            </a:r>
            <a:r>
              <a:rPr lang="sr-Latn-RS" sz="2400" dirty="0" smtClean="0"/>
              <a:t> and evaluation report – </a:t>
            </a:r>
            <a:r>
              <a:rPr lang="sr-Latn-RS" sz="2400" dirty="0" smtClean="0">
                <a:solidFill>
                  <a:srgbClr val="00B050"/>
                </a:solidFill>
              </a:rPr>
              <a:t>written (December 2016)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12 Work Progress Reports – </a:t>
            </a:r>
            <a:r>
              <a:rPr lang="sr-Latn-RS" sz="2400" dirty="0" smtClean="0">
                <a:solidFill>
                  <a:srgbClr val="00B050"/>
                </a:solidFill>
              </a:rPr>
              <a:t>written (February 2017)</a:t>
            </a:r>
          </a:p>
          <a:p>
            <a:pPr algn="just"/>
            <a:r>
              <a:rPr lang="sr-Latn-RS" sz="2400" dirty="0" smtClean="0"/>
              <a:t>Work Progress Summary Report – </a:t>
            </a:r>
            <a:r>
              <a:rPr lang="sr-Latn-RS" sz="2400" dirty="0" smtClean="0">
                <a:solidFill>
                  <a:srgbClr val="00B050"/>
                </a:solidFill>
              </a:rPr>
              <a:t>written (February 2017)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Q</a:t>
            </a:r>
            <a:r>
              <a:rPr lang="en-US" sz="2400" dirty="0" err="1" smtClean="0"/>
              <a:t>uality</a:t>
            </a:r>
            <a:r>
              <a:rPr lang="en-US" sz="2400" dirty="0" smtClean="0"/>
              <a:t> </a:t>
            </a:r>
            <a:r>
              <a:rPr lang="sr-Latn-RS" sz="2400" dirty="0" smtClean="0"/>
              <a:t>control plan – </a:t>
            </a:r>
            <a:r>
              <a:rPr lang="en-US" sz="2400" dirty="0" smtClean="0">
                <a:solidFill>
                  <a:srgbClr val="00B050"/>
                </a:solidFill>
              </a:rPr>
              <a:t>written</a:t>
            </a:r>
            <a:r>
              <a:rPr lang="sr-Latn-RS" sz="2400" dirty="0" smtClean="0">
                <a:solidFill>
                  <a:srgbClr val="00B050"/>
                </a:solidFill>
              </a:rPr>
              <a:t> (February 2017)</a:t>
            </a:r>
          </a:p>
          <a:p>
            <a:pPr algn="just"/>
            <a:r>
              <a:rPr lang="sr-Latn-RS" sz="2400" dirty="0" smtClean="0"/>
              <a:t>Dissemination plan – </a:t>
            </a:r>
            <a:r>
              <a:rPr lang="en-US" sz="2400" dirty="0" smtClean="0">
                <a:solidFill>
                  <a:srgbClr val="00B050"/>
                </a:solidFill>
              </a:rPr>
              <a:t>written</a:t>
            </a:r>
            <a:r>
              <a:rPr lang="sr-Latn-RS" sz="2400" dirty="0" smtClean="0">
                <a:solidFill>
                  <a:srgbClr val="00B050"/>
                </a:solidFill>
              </a:rPr>
              <a:t> (March 2017)</a:t>
            </a:r>
            <a:endParaRPr lang="sr-Latn-RS" sz="2400" dirty="0" smtClean="0"/>
          </a:p>
          <a:p>
            <a:pPr algn="just"/>
            <a:r>
              <a:rPr lang="en-US" sz="2400" dirty="0" smtClean="0"/>
              <a:t>Sustainability plan </a:t>
            </a:r>
            <a:r>
              <a:rPr lang="sr-Latn-RS" sz="2400" dirty="0" smtClean="0"/>
              <a:t>(academic and financial) – </a:t>
            </a:r>
            <a:r>
              <a:rPr lang="en-US" sz="2400" dirty="0" smtClean="0">
                <a:solidFill>
                  <a:srgbClr val="00B050"/>
                </a:solidFill>
              </a:rPr>
              <a:t>written</a:t>
            </a:r>
            <a:r>
              <a:rPr lang="sr-Latn-RS" sz="2400" dirty="0" smtClean="0">
                <a:solidFill>
                  <a:srgbClr val="00B050"/>
                </a:solidFill>
              </a:rPr>
              <a:t> (March 2017)</a:t>
            </a:r>
          </a:p>
          <a:p>
            <a:pPr algn="just"/>
            <a:endParaRPr lang="sr-Latn-RS" sz="2400" dirty="0" smtClean="0">
              <a:solidFill>
                <a:srgbClr val="00B050"/>
              </a:solidFill>
            </a:endParaRPr>
          </a:p>
          <a:p>
            <a:pPr algn="just"/>
            <a:endParaRPr lang="sr-Latn-R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sr-Latn-R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Project issues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smtClean="0"/>
              <a:t>Guidelines on the project management and reporting</a:t>
            </a:r>
            <a:r>
              <a:rPr lang="sr-Latn-RS" sz="2400" dirty="0" smtClean="0"/>
              <a:t> – </a:t>
            </a:r>
            <a:r>
              <a:rPr lang="en-US" sz="2400" dirty="0" smtClean="0">
                <a:solidFill>
                  <a:srgbClr val="00B050"/>
                </a:solidFill>
              </a:rPr>
              <a:t>written</a:t>
            </a:r>
            <a:r>
              <a:rPr lang="sr-Latn-RS" sz="2400" dirty="0" smtClean="0">
                <a:solidFill>
                  <a:srgbClr val="00B050"/>
                </a:solidFill>
              </a:rPr>
              <a:t> (March 2017)</a:t>
            </a:r>
          </a:p>
          <a:p>
            <a:pPr algn="just"/>
            <a:r>
              <a:rPr lang="en-US" sz="2400" dirty="0" smtClean="0"/>
              <a:t>Report on master curricula best practices in EU partners</a:t>
            </a:r>
            <a:r>
              <a:rPr lang="sr-Latn-RS" sz="2400" dirty="0" smtClean="0"/>
              <a:t> – </a:t>
            </a:r>
            <a:r>
              <a:rPr lang="sr-Latn-RS" sz="2400" dirty="0" smtClean="0">
                <a:solidFill>
                  <a:srgbClr val="00B050"/>
                </a:solidFill>
              </a:rPr>
              <a:t>written (March 2017)</a:t>
            </a:r>
          </a:p>
          <a:p>
            <a:pPr algn="just"/>
            <a:r>
              <a:rPr lang="en-US" sz="2400" dirty="0" smtClean="0"/>
              <a:t>Report on natural disasters in WB</a:t>
            </a:r>
            <a:r>
              <a:rPr lang="sr-Latn-RS" sz="2400" dirty="0" smtClean="0"/>
              <a:t> countries - </a:t>
            </a:r>
            <a:r>
              <a:rPr lang="en-US" sz="2400" dirty="0" smtClean="0">
                <a:solidFill>
                  <a:srgbClr val="00B050"/>
                </a:solidFill>
              </a:rPr>
              <a:t>written </a:t>
            </a:r>
            <a:r>
              <a:rPr lang="sr-Latn-RS" sz="2400" dirty="0" smtClean="0">
                <a:solidFill>
                  <a:srgbClr val="00B050"/>
                </a:solidFill>
              </a:rPr>
              <a:t>(March 2017)</a:t>
            </a:r>
          </a:p>
          <a:p>
            <a:pPr algn="just"/>
            <a:r>
              <a:rPr lang="sr-Latn-RS" sz="2400" dirty="0" smtClean="0"/>
              <a:t>Tendering procedure – </a:t>
            </a:r>
            <a:r>
              <a:rPr lang="sr-Latn-RS" sz="2400" dirty="0" smtClean="0">
                <a:solidFill>
                  <a:srgbClr val="00B050"/>
                </a:solidFill>
              </a:rPr>
              <a:t>started (March and April 2017)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2400 </a:t>
            </a:r>
            <a:r>
              <a:rPr lang="en-US" sz="2400" dirty="0" smtClean="0"/>
              <a:t>questionnaires</a:t>
            </a:r>
            <a:r>
              <a:rPr lang="sr-Latn-RS" sz="2400" dirty="0" smtClean="0"/>
              <a:t> in WB countries – </a:t>
            </a:r>
            <a:r>
              <a:rPr lang="sr-Latn-RS" sz="2400" dirty="0" smtClean="0">
                <a:solidFill>
                  <a:srgbClr val="00B050"/>
                </a:solidFill>
              </a:rPr>
              <a:t>collected (March 2017)</a:t>
            </a:r>
          </a:p>
          <a:p>
            <a:pPr algn="just"/>
            <a:r>
              <a:rPr lang="sr-Latn-RS" sz="2400" dirty="0" smtClean="0"/>
              <a:t>Workpackage self-assessment reports - </a:t>
            </a:r>
            <a:r>
              <a:rPr lang="en-US" sz="2400" dirty="0" smtClean="0">
                <a:solidFill>
                  <a:srgbClr val="00B050"/>
                </a:solidFill>
              </a:rPr>
              <a:t>written </a:t>
            </a:r>
            <a:r>
              <a:rPr lang="sr-Latn-RS" sz="2400" dirty="0" smtClean="0">
                <a:solidFill>
                  <a:srgbClr val="00B050"/>
                </a:solidFill>
              </a:rPr>
              <a:t>(March 2017)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Workshop in Vienna – </a:t>
            </a:r>
            <a:r>
              <a:rPr lang="sr-Latn-RS" sz="2400" dirty="0" smtClean="0">
                <a:solidFill>
                  <a:srgbClr val="00B050"/>
                </a:solidFill>
              </a:rPr>
              <a:t>organised (April 2017)</a:t>
            </a:r>
          </a:p>
          <a:p>
            <a:pPr algn="just"/>
            <a:r>
              <a:rPr lang="sr-Latn-RS" sz="2400" dirty="0" smtClean="0"/>
              <a:t>First SC, PMC and QAC meetings – </a:t>
            </a:r>
            <a:r>
              <a:rPr lang="sr-Latn-RS" sz="2400" dirty="0" smtClean="0">
                <a:solidFill>
                  <a:srgbClr val="00B050"/>
                </a:solidFill>
              </a:rPr>
              <a:t>organised (April 2017)</a:t>
            </a:r>
          </a:p>
          <a:p>
            <a:pPr algn="just"/>
            <a:endParaRPr lang="sr-Latn-R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sr-Latn-R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Further project issues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Survey of established practices in EU countries for NDRM</a:t>
            </a:r>
            <a:r>
              <a:rPr lang="sr-Latn-RS" sz="2400" dirty="0" smtClean="0"/>
              <a:t> written – </a:t>
            </a:r>
            <a:r>
              <a:rPr lang="sr-Latn-RS" sz="2400" dirty="0" smtClean="0">
                <a:solidFill>
                  <a:srgbClr val="00B050"/>
                </a:solidFill>
              </a:rPr>
              <a:t>April 2017</a:t>
            </a:r>
            <a:endParaRPr lang="sr-Latn-RS" sz="2400" dirty="0" smtClean="0"/>
          </a:p>
          <a:p>
            <a:pPr algn="just"/>
            <a:r>
              <a:rPr lang="en-US" sz="2400" dirty="0" smtClean="0"/>
              <a:t>Catalogue of competencies</a:t>
            </a:r>
            <a:r>
              <a:rPr lang="sr-Latn-RS" sz="2400" dirty="0" smtClean="0"/>
              <a:t> written – </a:t>
            </a:r>
            <a:r>
              <a:rPr lang="sr-Latn-RS" sz="2400" dirty="0" smtClean="0">
                <a:solidFill>
                  <a:srgbClr val="00B050"/>
                </a:solidFill>
              </a:rPr>
              <a:t>April 2017</a:t>
            </a:r>
            <a:endParaRPr lang="sr-Latn-RS" sz="2400" dirty="0" smtClean="0"/>
          </a:p>
          <a:p>
            <a:pPr algn="just"/>
            <a:r>
              <a:rPr lang="en-US" sz="2400" dirty="0" smtClean="0"/>
              <a:t>Survey of citizens’ and public sector awareness</a:t>
            </a:r>
            <a:r>
              <a:rPr lang="sr-Latn-RS" sz="2400" dirty="0" smtClean="0"/>
              <a:t> written – </a:t>
            </a:r>
            <a:r>
              <a:rPr lang="sr-Latn-RS" sz="2400" dirty="0" smtClean="0">
                <a:solidFill>
                  <a:srgbClr val="00B050"/>
                </a:solidFill>
              </a:rPr>
              <a:t>April 2017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W</a:t>
            </a:r>
            <a:r>
              <a:rPr lang="en-US" sz="2400" dirty="0" err="1" smtClean="0"/>
              <a:t>orkshop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organised</a:t>
            </a:r>
            <a:r>
              <a:rPr lang="en-US" sz="2400" dirty="0" smtClean="0"/>
              <a:t> and related report</a:t>
            </a:r>
            <a:r>
              <a:rPr lang="sr-Latn-RS" sz="2400" dirty="0" smtClean="0"/>
              <a:t>s</a:t>
            </a:r>
            <a:r>
              <a:rPr lang="en-US" sz="2400" dirty="0" smtClean="0"/>
              <a:t> written</a:t>
            </a:r>
            <a:r>
              <a:rPr lang="sr-Latn-RS" sz="2400" dirty="0" smtClean="0"/>
              <a:t> – </a:t>
            </a:r>
            <a:r>
              <a:rPr lang="sr-Latn-RS" sz="2400" dirty="0" smtClean="0">
                <a:solidFill>
                  <a:srgbClr val="00B050"/>
                </a:solidFill>
              </a:rPr>
              <a:t>April 2017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Work Progress Reports written – </a:t>
            </a:r>
            <a:r>
              <a:rPr lang="sr-Latn-RS" sz="2400" dirty="0" smtClean="0">
                <a:solidFill>
                  <a:srgbClr val="00B050"/>
                </a:solidFill>
              </a:rPr>
              <a:t>April 2017</a:t>
            </a:r>
          </a:p>
          <a:p>
            <a:pPr algn="just"/>
            <a:r>
              <a:rPr lang="sr-Latn-RS" sz="2400" dirty="0" smtClean="0"/>
              <a:t>Work Progress Summary Report written – </a:t>
            </a:r>
            <a:r>
              <a:rPr lang="sr-Latn-RS" sz="2400" dirty="0" smtClean="0">
                <a:solidFill>
                  <a:srgbClr val="00B050"/>
                </a:solidFill>
              </a:rPr>
              <a:t>April 2017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First Financial Report written – </a:t>
            </a:r>
            <a:r>
              <a:rPr lang="sr-Latn-RS" sz="2400" dirty="0" smtClean="0">
                <a:solidFill>
                  <a:srgbClr val="00B050"/>
                </a:solidFill>
              </a:rPr>
              <a:t>April 2017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First Technical Report written – </a:t>
            </a:r>
            <a:r>
              <a:rPr lang="sr-Latn-RS" sz="2400" dirty="0" smtClean="0">
                <a:solidFill>
                  <a:srgbClr val="00B050"/>
                </a:solidFill>
              </a:rPr>
              <a:t>April 2017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Tendering procedure finished and laboratories equpped – </a:t>
            </a:r>
            <a:r>
              <a:rPr lang="sr-Latn-RS" sz="2400" dirty="0" smtClean="0">
                <a:solidFill>
                  <a:srgbClr val="00B050"/>
                </a:solidFill>
              </a:rPr>
              <a:t>June/July 2017</a:t>
            </a:r>
          </a:p>
          <a:p>
            <a:pPr algn="just"/>
            <a:endParaRPr lang="sr-Latn-RS" sz="2400" dirty="0" smtClean="0"/>
          </a:p>
          <a:p>
            <a:pPr algn="just"/>
            <a:endParaRPr lang="sr-Latn-RS" sz="2400" dirty="0" smtClean="0"/>
          </a:p>
          <a:p>
            <a:pPr algn="just"/>
            <a:endParaRPr lang="sr-Latn-R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sr-Latn-R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Further project issues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sr-Latn-RS" sz="2400" dirty="0" smtClean="0"/>
              <a:t>Work Progress Reports written – </a:t>
            </a:r>
            <a:r>
              <a:rPr lang="sr-Latn-RS" sz="2400" dirty="0" smtClean="0">
                <a:solidFill>
                  <a:srgbClr val="00B050"/>
                </a:solidFill>
              </a:rPr>
              <a:t>July 2017</a:t>
            </a:r>
          </a:p>
          <a:p>
            <a:pPr algn="just"/>
            <a:r>
              <a:rPr lang="sr-Latn-RS" sz="2400" dirty="0" smtClean="0"/>
              <a:t>Work Progress Summary Report written – </a:t>
            </a:r>
            <a:r>
              <a:rPr lang="sr-Latn-RS" sz="2400" dirty="0" smtClean="0">
                <a:solidFill>
                  <a:srgbClr val="00B050"/>
                </a:solidFill>
              </a:rPr>
              <a:t>July 2017</a:t>
            </a:r>
            <a:endParaRPr lang="sr-Latn-RS" sz="2400" dirty="0" smtClean="0"/>
          </a:p>
          <a:p>
            <a:pPr algn="just"/>
            <a:r>
              <a:rPr lang="en-US" sz="2400" dirty="0" smtClean="0"/>
              <a:t>Defined aims, specific competencies and learning outcomes of master curriculum per HEI in WB</a:t>
            </a:r>
            <a:r>
              <a:rPr lang="sr-Latn-RS" sz="2400" dirty="0" smtClean="0"/>
              <a:t> written – </a:t>
            </a:r>
            <a:r>
              <a:rPr lang="sr-Latn-RS" sz="2400" dirty="0" smtClean="0">
                <a:solidFill>
                  <a:srgbClr val="00B050"/>
                </a:solidFill>
              </a:rPr>
              <a:t>August 2017</a:t>
            </a:r>
            <a:endParaRPr lang="sr-Latn-RS" sz="2400" dirty="0" smtClean="0"/>
          </a:p>
          <a:p>
            <a:pPr algn="just"/>
            <a:r>
              <a:rPr lang="en-US" sz="2400" dirty="0" smtClean="0"/>
              <a:t>Catalogue of courses</a:t>
            </a:r>
            <a:r>
              <a:rPr lang="sr-Latn-RS" sz="2400" dirty="0" smtClean="0"/>
              <a:t> </a:t>
            </a:r>
            <a:r>
              <a:rPr lang="en-US" sz="2400" dirty="0" smtClean="0"/>
              <a:t>written </a:t>
            </a:r>
            <a:r>
              <a:rPr lang="sr-Latn-RS" sz="2400" dirty="0" smtClean="0"/>
              <a:t>– </a:t>
            </a:r>
            <a:r>
              <a:rPr lang="sr-Latn-RS" sz="2400" dirty="0" smtClean="0">
                <a:solidFill>
                  <a:srgbClr val="00B050"/>
                </a:solidFill>
              </a:rPr>
              <a:t>August 2017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Second</a:t>
            </a:r>
            <a:r>
              <a:rPr lang="en-US" sz="2400" dirty="0" smtClean="0"/>
              <a:t> meeting of </a:t>
            </a:r>
            <a:r>
              <a:rPr lang="sr-Latn-RS" sz="2400" dirty="0" smtClean="0"/>
              <a:t>SC, </a:t>
            </a:r>
            <a:r>
              <a:rPr lang="en-US" sz="2400" dirty="0" smtClean="0"/>
              <a:t>QAC</a:t>
            </a:r>
            <a:r>
              <a:rPr lang="sr-Latn-RS" sz="2400" dirty="0" smtClean="0"/>
              <a:t>, PMC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organised</a:t>
            </a:r>
            <a:r>
              <a:rPr lang="en-US" sz="2400" dirty="0" smtClean="0"/>
              <a:t> and report</a:t>
            </a:r>
            <a:r>
              <a:rPr lang="sr-Latn-RS" sz="2400" dirty="0" smtClean="0"/>
              <a:t>s</a:t>
            </a:r>
            <a:r>
              <a:rPr lang="en-US" sz="2400" dirty="0" smtClean="0"/>
              <a:t> written</a:t>
            </a:r>
            <a:r>
              <a:rPr lang="sr-Latn-RS" sz="2400" dirty="0" smtClean="0"/>
              <a:t> -</a:t>
            </a:r>
            <a:r>
              <a:rPr lang="en-US" sz="2400" dirty="0" smtClean="0"/>
              <a:t> </a:t>
            </a:r>
            <a:r>
              <a:rPr lang="sr-Latn-RS" sz="2400" dirty="0" smtClean="0"/>
              <a:t> </a:t>
            </a:r>
            <a:r>
              <a:rPr lang="sr-Latn-RS" sz="2400" dirty="0" smtClean="0">
                <a:solidFill>
                  <a:srgbClr val="00B050"/>
                </a:solidFill>
              </a:rPr>
              <a:t>September 2017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5</a:t>
            </a:r>
            <a:r>
              <a:rPr lang="en-US" sz="2400" dirty="0" smtClean="0"/>
              <a:t> study visits </a:t>
            </a:r>
            <a:r>
              <a:rPr lang="sr-Latn-RS" sz="2400" dirty="0" smtClean="0"/>
              <a:t>and trainings </a:t>
            </a:r>
            <a:r>
              <a:rPr lang="en-US" sz="2400" dirty="0" err="1" smtClean="0"/>
              <a:t>organised</a:t>
            </a:r>
            <a:r>
              <a:rPr lang="en-US" sz="2400" dirty="0" smtClean="0"/>
              <a:t> and related reports written</a:t>
            </a:r>
            <a:r>
              <a:rPr lang="sr-Latn-RS" sz="2400" dirty="0" smtClean="0"/>
              <a:t> – </a:t>
            </a:r>
            <a:r>
              <a:rPr lang="sr-Latn-RS" sz="2400" dirty="0" smtClean="0">
                <a:solidFill>
                  <a:srgbClr val="00B050"/>
                </a:solidFill>
              </a:rPr>
              <a:t>November 2017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S</a:t>
            </a:r>
            <a:r>
              <a:rPr lang="en-US" sz="2400" dirty="0" err="1" smtClean="0"/>
              <a:t>everal</a:t>
            </a:r>
            <a:r>
              <a:rPr lang="en-US" sz="2400" dirty="0" smtClean="0"/>
              <a:t> promotional and informative events </a:t>
            </a:r>
            <a:r>
              <a:rPr lang="en-US" sz="2400" dirty="0" err="1" smtClean="0"/>
              <a:t>organised</a:t>
            </a:r>
            <a:r>
              <a:rPr lang="en-US" sz="2400" dirty="0" smtClean="0"/>
              <a:t> and/or participated in </a:t>
            </a:r>
            <a:endParaRPr lang="sr-Latn-RS" sz="2400" dirty="0" smtClean="0"/>
          </a:p>
          <a:p>
            <a:pPr algn="just"/>
            <a:r>
              <a:rPr lang="sr-Latn-RS" sz="2400" dirty="0" smtClean="0"/>
              <a:t>P</a:t>
            </a:r>
            <a:r>
              <a:rPr lang="en-US" sz="2400" dirty="0" err="1" smtClean="0"/>
              <a:t>roject</a:t>
            </a:r>
            <a:r>
              <a:rPr lang="en-US" sz="2400" dirty="0" smtClean="0"/>
              <a:t> promoted through media </a:t>
            </a:r>
            <a:endParaRPr lang="sr-Latn-R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49362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WP1 – to do list</a:t>
            </a:r>
            <a:b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Analysis of natural disasters needed to be managed in </a:t>
            </a:r>
            <a:r>
              <a:rPr lang="sr-Latn-R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sr-Latn-R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Western Balkan region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2900708"/>
              </p:ext>
            </p:extLst>
          </p:nvPr>
        </p:nvGraphicFramePr>
        <p:xfrm>
          <a:off x="533400" y="2301241"/>
          <a:ext cx="8002180" cy="358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/>
                <a:gridCol w="1525180"/>
              </a:tblGrid>
              <a:tr h="38099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olidFill>
                            <a:schemeClr val="bg1"/>
                          </a:solidFill>
                        </a:rPr>
                        <a:t>1.1</a:t>
                      </a:r>
                      <a:r>
                        <a:rPr lang="en-GB" sz="1800" b="1" dirty="0" smtClean="0"/>
                        <a:t> Identification of natural disasters to be managed in WB</a:t>
                      </a:r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Report on natural disasters in WB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BOKU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all WBC institutions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March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u="none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en-US" sz="1600" b="1" u="none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="1" dirty="0" smtClean="0">
                          <a:solidFill>
                            <a:schemeClr val="bg1"/>
                          </a:solidFill>
                        </a:rPr>
                        <a:t>1.2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 Introduction with established practices in EU countries for NDRM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Survey of established practices in EU countries for NDRM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BOKU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 EU partners institutions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March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u="none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en-US" sz="1600" b="1" u="none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4281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1.3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Workshop on master curricula best practices in EU countries 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9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Report on master curricula best practices in EU partners and Catalogue of competencies 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BOKU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all institutions </a:t>
                      </a:r>
                      <a:r>
                        <a:rPr lang="sr-Latn-RS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(Workshop in Vienna,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4-8 </a:t>
                      </a:r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pril</a:t>
                      </a:r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2017</a:t>
                      </a:r>
                      <a:r>
                        <a:rPr lang="sr-Latn-RS" sz="1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May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u="none" dirty="0" smtClean="0">
                          <a:solidFill>
                            <a:srgbClr val="00B050"/>
                          </a:solidFill>
                        </a:rPr>
                        <a:t>Workshop COMPLETED</a:t>
                      </a:r>
                      <a:endParaRPr lang="en-US" sz="1600" b="1" u="none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6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WP2 – to do list</a:t>
            </a:r>
            <a:b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Development of master curricula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2900708"/>
              </p:ext>
            </p:extLst>
          </p:nvPr>
        </p:nvGraphicFramePr>
        <p:xfrm>
          <a:off x="533400" y="1828800"/>
          <a:ext cx="8382000" cy="4983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400"/>
                <a:gridCol w="1752600"/>
              </a:tblGrid>
              <a:tr h="59435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olidFill>
                            <a:schemeClr val="bg1"/>
                          </a:solidFill>
                        </a:rPr>
                        <a:t>2.1 </a:t>
                      </a:r>
                      <a:r>
                        <a:rPr lang="en-GB" sz="1800" b="1" dirty="0" smtClean="0"/>
                        <a:t>Development of aims, specific competencies and learning competencies of master curricula in WB HEIs</a:t>
                      </a:r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Defined aims, specific competencies and learning outcomes of master curriculum per HEI in WB; Catalogue of courses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All WBC institutions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August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 progress</a:t>
                      </a:r>
                      <a:endParaRPr lang="en-US" sz="1600" u="none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="1" dirty="0" smtClean="0">
                          <a:solidFill>
                            <a:schemeClr val="bg1"/>
                          </a:solidFill>
                        </a:rPr>
                        <a:t>2.2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Development of courses content and syllabi 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Defined courses content and syllabi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All WBC institutions 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December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 progress</a:t>
                      </a:r>
                      <a:endParaRPr lang="en-US" sz="1800" u="none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099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2.3 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Training of teaching staff for innovative teaching methods 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9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Teaching staff trained 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EU partners in a colaboration with WBC institutions</a:t>
                      </a:r>
                    </a:p>
                    <a:p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Note: 1)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May 2017 - OE (</a:t>
                      </a:r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staff): UNI - 6, KPA - 3, UPKM - 3, VSUP - 2, TCASU - 2, UNID – 3</a:t>
                      </a:r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UNSA - 2</a:t>
                      </a:r>
                    </a:p>
                    <a:p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June 2017 - MU</a:t>
                      </a:r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HEC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(14 staff): UNI - 6, UPKM - 3, UNSA - 3,</a:t>
                      </a:r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TCASU – 2</a:t>
                      </a:r>
                      <a:endParaRPr lang="sr-Latn-R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</a:t>
                      </a:r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ly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2017 - TUC (20 staff): UNI - 6, KPA - 3, UPKM - 3, UNSA - 3, VSUP - 2, UNID – 3</a:t>
                      </a:r>
                      <a:endParaRPr lang="sr-Latn-R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4)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September 2017 – UNIME</a:t>
                      </a:r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staff): UNI - 6, UPKM - 3, UNSA - 3, VSUP - 2, TCASU - 2, UNID – 3</a:t>
                      </a:r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KPA - 1</a:t>
                      </a:r>
                    </a:p>
                    <a:p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5) November 2017 - </a:t>
                      </a:r>
                      <a:r>
                        <a:rPr lang="fi-FI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BOKU (12 staff): UNI - 6, KPA - 3, UNSA - 3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December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orthcoming</a:t>
                      </a:r>
                      <a:endParaRPr lang="en-US" sz="1600" u="none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49362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WP2 – to do list</a:t>
            </a:r>
            <a:b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Development of master curricula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2900708"/>
              </p:ext>
            </p:extLst>
          </p:nvPr>
        </p:nvGraphicFramePr>
        <p:xfrm>
          <a:off x="533400" y="2301241"/>
          <a:ext cx="7994316" cy="2509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1669716"/>
              </a:tblGrid>
              <a:tr h="43709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Providing of students’ internships positions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Agreements for internships signed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All WBC institutions (Only to start collaboration with public sector)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October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orthcoming</a:t>
                      </a:r>
                      <a:endParaRPr lang="en-US" sz="18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709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dirty="0" smtClean="0">
                          <a:solidFill>
                            <a:schemeClr val="bg1"/>
                          </a:solidFill>
                        </a:rPr>
                        <a:t>2.5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 Harmonization of teaching environment with EU best practices and purchasing of laboratory equipment and literature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94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Laboratories equipped</a:t>
                      </a:r>
                      <a:r>
                        <a:rPr lang="sr-Latn-R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All WBC institutions </a:t>
                      </a:r>
                    </a:p>
                    <a:p>
                      <a:endParaRPr lang="sr-Latn-RS" sz="1600" kern="1200" baseline="0" noProof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Tendering procedure</a:t>
                      </a:r>
                      <a:r>
                        <a:rPr lang="sr-Latn-R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UNI (March), TCASU (April), UNSA (April)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June 2017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 progress</a:t>
                      </a: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49362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Certificate</a:t>
            </a:r>
            <a:b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524000"/>
            <a:ext cx="7315200" cy="516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49362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WP3 – to do list</a:t>
            </a:r>
            <a:b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Development of trainings for citizens and public sector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2900708"/>
              </p:ext>
            </p:extLst>
          </p:nvPr>
        </p:nvGraphicFramePr>
        <p:xfrm>
          <a:off x="533400" y="2301241"/>
          <a:ext cx="8305800" cy="3321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/>
                <a:gridCol w="1828800"/>
              </a:tblGrid>
              <a:tr h="38099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olidFill>
                            <a:schemeClr val="bg1"/>
                          </a:solidFill>
                        </a:rPr>
                        <a:t>3.1</a:t>
                      </a:r>
                      <a:r>
                        <a:rPr lang="en-GB" sz="1800" b="1" dirty="0" smtClean="0"/>
                        <a:t> Surveillance of citizens’ and public sector awareness regarding natural disasters </a:t>
                      </a:r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Survey of citizens’ and public sector awareness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UNID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all WBC institutions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April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u="none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en-US" sz="18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="1" dirty="0" smtClean="0">
                          <a:solidFill>
                            <a:schemeClr val="bg1"/>
                          </a:solidFill>
                        </a:rPr>
                        <a:t>3.2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 Study visits and analysis of courses best practices in EU countries 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Study visit reports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In conjuction with 2.3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December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orthcoming</a:t>
                      </a:r>
                      <a:endParaRPr lang="en-US" sz="1600" u="none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281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3.3 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Development of trainings’ content corresponding educational materials and selection of teaching staff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9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Trainings’ materials prepared, teachers selected  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UNID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all WBC institutions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February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orthcoming</a:t>
                      </a:r>
                      <a:endParaRPr lang="en-US" sz="18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49362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WP5 – to do list</a:t>
            </a:r>
            <a:b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Quality assurance and monitoring 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2900708"/>
              </p:ext>
            </p:extLst>
          </p:nvPr>
        </p:nvGraphicFramePr>
        <p:xfrm>
          <a:off x="533400" y="2301241"/>
          <a:ext cx="8305800" cy="3063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  <a:gridCol w="1752600"/>
              </a:tblGrid>
              <a:tr h="44195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olidFill>
                            <a:schemeClr val="bg1"/>
                          </a:solidFill>
                        </a:rPr>
                        <a:t>5.1</a:t>
                      </a:r>
                      <a:r>
                        <a:rPr lang="en-GB" sz="1800" b="1" dirty="0" smtClean="0"/>
                        <a:t> Regular Quality Assurance Committee</a:t>
                      </a:r>
                      <a:r>
                        <a:rPr lang="sr-Latn-RS" sz="1800" b="1" dirty="0" smtClean="0"/>
                        <a:t> </a:t>
                      </a:r>
                      <a:r>
                        <a:rPr lang="en-GB" sz="1800" b="1" dirty="0" smtClean="0"/>
                        <a:t>meetings </a:t>
                      </a:r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Minutes of the meetings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MUHEC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UNI, BOKU, OE (first: BOKU April 2017, second: UNIME September 2017)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October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 progress</a:t>
                      </a: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="1" dirty="0" smtClean="0">
                          <a:solidFill>
                            <a:schemeClr val="bg1"/>
                          </a:solidFill>
                        </a:rPr>
                        <a:t>5.2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 Development of the quality control plan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Quality control plan adopted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MUHEC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UNI, BOKU, OE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Work package self-assessment report (March and September)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 Partner self-assessment report (September)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 Check list for review deliverables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 Internal project quality evaluation report (September)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January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u="none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49362"/>
            <a:ext cx="8686800" cy="427038"/>
          </a:xfrm>
        </p:spPr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WP6 – to do list</a:t>
            </a:r>
            <a:br>
              <a:rPr lang="sr-Latn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Dissemination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2900708"/>
              </p:ext>
            </p:extLst>
          </p:nvPr>
        </p:nvGraphicFramePr>
        <p:xfrm>
          <a:off x="533400" y="2301241"/>
          <a:ext cx="8229600" cy="3307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400"/>
                <a:gridCol w="1600200"/>
              </a:tblGrid>
              <a:tr h="38099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olidFill>
                            <a:schemeClr val="bg1"/>
                          </a:solidFill>
                        </a:rPr>
                        <a:t>6.1</a:t>
                      </a:r>
                      <a:r>
                        <a:rPr lang="en-GB" sz="1800" b="1" dirty="0" smtClean="0"/>
                        <a:t> Creation of the dissemination plan for the project</a:t>
                      </a:r>
                      <a:endParaRPr 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Dissemination plan created 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sr-Latn-RS" sz="1600" kern="1200" baseline="0" noProof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UNI</a:t>
                      </a:r>
                      <a:r>
                        <a:rPr lang="sr-Latn-RS" sz="16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aseline="0" noProof="0" dirty="0" smtClean="0">
                          <a:solidFill>
                            <a:srgbClr val="0070C0"/>
                          </a:solidFill>
                        </a:rPr>
                        <a:t>in consultation with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contact persons from all institutions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March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u="none" dirty="0" smtClean="0">
                          <a:solidFill>
                            <a:srgbClr val="00B050"/>
                          </a:solidFill>
                        </a:rPr>
                        <a:t>COMPLETED</a:t>
                      </a:r>
                      <a:endParaRPr lang="en-US" sz="1600" b="1" u="none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="1" dirty="0" smtClean="0">
                          <a:solidFill>
                            <a:schemeClr val="bg1"/>
                          </a:solidFill>
                        </a:rPr>
                        <a:t>6.2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 Development and maintenance of project website and creation of promotional materials and campaigns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3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Promotion material created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All WBC institutions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Website and platform launched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October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0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 progress</a:t>
                      </a: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281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6.4 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Promotional activity for trainings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9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Trainings promoted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sr-Latn-RS" sz="1600" baseline="0" noProof="0" dirty="0" smtClean="0">
                          <a:solidFill>
                            <a:srgbClr val="0070C0"/>
                          </a:solidFill>
                        </a:rPr>
                        <a:t>All WBC institutions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14 October 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r>
                        <a:rPr lang="sr-Latn-RS" sz="1600" u="none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6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800" b="0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800" b="0" i="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orthcoming</a:t>
                      </a:r>
                      <a:endParaRPr lang="en-US" sz="18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2839</Words>
  <Application>Microsoft Office PowerPoint</Application>
  <PresentationFormat>On-screen Show (4:3)</PresentationFormat>
  <Paragraphs>659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Development of master curricula for natural disasters risk management in Western Balkan countries</vt:lpstr>
      <vt:lpstr>Workplan for project year 1</vt:lpstr>
      <vt:lpstr>WP1 – to do list Analysis of natural disasters needed to be managed in  Western Balkan region</vt:lpstr>
      <vt:lpstr>WP2 – to do list Development of master curricula</vt:lpstr>
      <vt:lpstr>WP2 – to do list Development of master curricula</vt:lpstr>
      <vt:lpstr>Certificate </vt:lpstr>
      <vt:lpstr>WP3 – to do list  Development of trainings for citizens and public sector</vt:lpstr>
      <vt:lpstr>WP5 – to do list  Quality assurance and monitoring </vt:lpstr>
      <vt:lpstr>WP6 – to do list Dissemination</vt:lpstr>
      <vt:lpstr>Slide 10</vt:lpstr>
      <vt:lpstr>Targeted written material and organisational websites</vt:lpstr>
      <vt:lpstr>Social networks</vt:lpstr>
      <vt:lpstr>Google analytics</vt:lpstr>
      <vt:lpstr>WP7 – to do list Exploitation</vt:lpstr>
      <vt:lpstr>WP8 – to do list Project management </vt:lpstr>
      <vt:lpstr>Quality assurance</vt:lpstr>
      <vt:lpstr>Documentation monitoring - Evidence of documents submission-</vt:lpstr>
      <vt:lpstr>Documentation monitoring - Evidence of deliverables submission-</vt:lpstr>
      <vt:lpstr>Documentation monitoring - Evidence of trainings, workshop, study visits, meetings-</vt:lpstr>
      <vt:lpstr>Reports to coordinator</vt:lpstr>
      <vt:lpstr>Reports to coordinator</vt:lpstr>
      <vt:lpstr>Administrative and financial issues</vt:lpstr>
      <vt:lpstr>Money transfer to partners</vt:lpstr>
      <vt:lpstr>Financial report</vt:lpstr>
      <vt:lpstr>Project issues</vt:lpstr>
      <vt:lpstr>Project issues</vt:lpstr>
      <vt:lpstr>Further project issues</vt:lpstr>
      <vt:lpstr>Further project issues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master curricula for natural disasters risk management in Western Balkan countries</dc:title>
  <dc:creator>Milan</dc:creator>
  <cp:lastModifiedBy>Milan</cp:lastModifiedBy>
  <cp:revision>81</cp:revision>
  <dcterms:created xsi:type="dcterms:W3CDTF">2006-08-16T00:00:00Z</dcterms:created>
  <dcterms:modified xsi:type="dcterms:W3CDTF">2017-04-20T07:49:45Z</dcterms:modified>
</cp:coreProperties>
</file>